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409" r:id="rId2"/>
    <p:sldId id="410" r:id="rId3"/>
    <p:sldId id="303" r:id="rId4"/>
    <p:sldId id="414" r:id="rId5"/>
    <p:sldId id="415" r:id="rId6"/>
    <p:sldId id="419" r:id="rId7"/>
    <p:sldId id="420" r:id="rId8"/>
    <p:sldId id="421" r:id="rId9"/>
    <p:sldId id="422" r:id="rId10"/>
    <p:sldId id="423" r:id="rId11"/>
    <p:sldId id="416" r:id="rId12"/>
    <p:sldId id="427" r:id="rId13"/>
    <p:sldId id="433" r:id="rId14"/>
    <p:sldId id="434" r:id="rId15"/>
    <p:sldId id="435" r:id="rId16"/>
    <p:sldId id="425" r:id="rId17"/>
  </p:sldIdLst>
  <p:sldSz cx="9144000" cy="6858000" type="screen4x3"/>
  <p:notesSz cx="7086600" cy="9296400"/>
  <p:custDataLst>
    <p:tags r:id="rId20"/>
  </p:custDataLst>
  <p:defaultTextStyle>
    <a:defPPr>
      <a:defRPr lang="en-US"/>
    </a:defPPr>
    <a:lvl1pPr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80B3D0"/>
    <a:srgbClr val="EDD456"/>
    <a:srgbClr val="FFF2AE"/>
    <a:srgbClr val="FEE8EA"/>
    <a:srgbClr val="E2F4FE"/>
    <a:srgbClr val="F29699"/>
    <a:srgbClr val="F8C4C5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91585" autoAdjust="0"/>
  </p:normalViewPr>
  <p:slideViewPr>
    <p:cSldViewPr snapToGrid="0">
      <p:cViewPr>
        <p:scale>
          <a:sx n="80" d="100"/>
          <a:sy n="80" d="100"/>
        </p:scale>
        <p:origin x="-780" y="-96"/>
      </p:cViewPr>
      <p:guideLst>
        <p:guide orient="horz" pos="2160"/>
        <p:guide orient="horz" pos="864"/>
        <p:guide orient="horz" pos="3744"/>
        <p:guide pos="2880"/>
        <p:guide pos="624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086" y="-102"/>
      </p:cViewPr>
      <p:guideLst>
        <p:guide orient="horz" pos="2928"/>
        <p:guide pos="22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endParaRPr lang="en-US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endParaRPr lang="en-US"/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endParaRPr lang="en-US"/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fld id="{A688C9F1-01D2-4522-A3E1-5B6F7D59BD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16425"/>
            <a:ext cx="56705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829675"/>
            <a:ext cx="3070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20" charset="0"/>
              </a:defRPr>
            </a:lvl1pPr>
          </a:lstStyle>
          <a:p>
            <a:fld id="{C852315E-212D-4D9A-8E1F-3333F06A8C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0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0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0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52BAF-ED3F-4F9E-B7B2-0AB99D392ED3}" type="slidenum">
              <a:rPr lang="en-US"/>
              <a:pPr/>
              <a:t>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F5E88-4843-401A-85A7-4EDA62E900EC}" type="slidenum">
              <a:rPr lang="en-US"/>
              <a:pPr/>
              <a:t>13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756D1-80C0-46F8-B982-352E24F21428}" type="slidenum">
              <a:rPr lang="en-US"/>
              <a:pPr/>
              <a:t>4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C19DC-165D-4D93-8BA8-3F0EFB17D0CF}" type="slidenum">
              <a:rPr lang="en-US"/>
              <a:pPr/>
              <a:t>5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81EBA-4BF4-4470-A90E-9FAA4975C960}" type="slidenum">
              <a:rPr lang="en-US"/>
              <a:pPr/>
              <a:t>6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A877A-036B-4F60-883C-BC88994A9C7E}" type="slidenum">
              <a:rPr lang="en-US"/>
              <a:pPr/>
              <a:t>7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AB18C-2291-42E3-B7E8-A255B26221AF}" type="slidenum">
              <a:rPr lang="en-US"/>
              <a:pPr/>
              <a:t>8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635FC-3FD0-4488-BAB5-BAED9F9822DA}" type="slidenum">
              <a:rPr lang="en-US"/>
              <a:pPr/>
              <a:t>9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0ABA6-98B3-4D5C-A7E6-E146370A32C8}" type="slidenum">
              <a:rPr lang="en-US"/>
              <a:pPr/>
              <a:t>10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0C2558-4FC1-4108-9E19-3F7AACD2D245}" type="slidenum">
              <a:rPr lang="en-US"/>
              <a:pPr/>
              <a:t>12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71" name="Picture 15" descr="human_legacy_CONTENT_fu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</p:spPr>
      </p:pic>
      <p:sp>
        <p:nvSpPr>
          <p:cNvPr id="275476" name="Text Box 20"/>
          <p:cNvSpPr txBox="1">
            <a:spLocks noChangeArrowheads="1"/>
          </p:cNvSpPr>
          <p:nvPr userDrawn="1"/>
        </p:nvSpPr>
        <p:spPr bwMode="auto">
          <a:xfrm>
            <a:off x="152400" y="39688"/>
            <a:ext cx="4572000" cy="493712"/>
          </a:xfrm>
          <a:prstGeom prst="rect">
            <a:avLst/>
          </a:prstGeom>
          <a:solidFill>
            <a:srgbClr val="E2F4FE">
              <a:alpha val="41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</a:rPr>
              <a:t>Renaissance and Reformation</a:t>
            </a:r>
          </a:p>
        </p:txBody>
      </p:sp>
      <p:sp>
        <p:nvSpPr>
          <p:cNvPr id="275477" name="Text Box 21"/>
          <p:cNvSpPr txBox="1">
            <a:spLocks noChangeArrowheads="1"/>
          </p:cNvSpPr>
          <p:nvPr userDrawn="1"/>
        </p:nvSpPr>
        <p:spPr bwMode="auto">
          <a:xfrm>
            <a:off x="6626225" y="0"/>
            <a:ext cx="1600200" cy="493713"/>
          </a:xfrm>
          <a:prstGeom prst="rect">
            <a:avLst/>
          </a:prstGeom>
          <a:solidFill>
            <a:srgbClr val="E2F4FE">
              <a:alpha val="41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</a:rPr>
              <a:t>Section 1</a:t>
            </a:r>
          </a:p>
        </p:txBody>
      </p:sp>
      <p:sp>
        <p:nvSpPr>
          <p:cNvPr id="275482" name="Rectangle 26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4724400" y="6191250"/>
            <a:ext cx="990600" cy="22860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5483" name="Rectangle 27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5791200" y="6191250"/>
            <a:ext cx="990600" cy="22860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5484" name="Rectangle 28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6915150" y="6172200"/>
            <a:ext cx="990600" cy="22860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5485" name="Rectangle 29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134350" y="6172200"/>
            <a:ext cx="685800" cy="228600"/>
          </a:xfrm>
          <a:prstGeom prst="rect">
            <a:avLst/>
          </a:prstGeom>
          <a:solidFill>
            <a:schemeClr val="tx1">
              <a:alpha val="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2dec06\Legacy_2008\Legacy%202008%20Content\WH%20Legacy%20FV_PC_JL_19_06\WH%20Legacy%20FV_PC_JL_19_06\files\uk_12_to_22\ch15\ch15_sp.mp3" TargetMode="External"/><Relationship Id="rId6" Type="http://schemas.openxmlformats.org/officeDocument/2006/relationships/image" Target="../media/image6.png"/><Relationship Id="rId5" Type="http://schemas.openxmlformats.org/officeDocument/2006/relationships/hyperlink" Target="http://go.hrw.com/hrw.nd/gohrw_rls1/pKeywordResults?keyword=shl%20maps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90" name="Picture 6" descr="p434_4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123950"/>
            <a:ext cx="8455025" cy="4227513"/>
          </a:xfrm>
          <a:prstGeom prst="rect">
            <a:avLst/>
          </a:prstGeom>
          <a:noFill/>
        </p:spPr>
      </p:pic>
      <p:pic>
        <p:nvPicPr>
          <p:cNvPr id="425991" name="Picture 7" descr="ma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338" y="1606550"/>
            <a:ext cx="536575" cy="382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 dirty="0"/>
              <a:t>Machiavelli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41600"/>
            <a:ext cx="8229600" cy="3225800"/>
          </a:xfrm>
          <a:solidFill>
            <a:srgbClr val="FEE8EA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sz="2400" b="1" dirty="0"/>
              <a:t>Machiavellian advice seemed to encourage </a:t>
            </a:r>
            <a:r>
              <a:rPr lang="en-US" sz="2400" b="1" u="sng" dirty="0"/>
              <a:t>harsh</a:t>
            </a:r>
            <a:r>
              <a:rPr lang="en-US" sz="2400" b="1" dirty="0"/>
              <a:t> treatment of </a:t>
            </a:r>
            <a:r>
              <a:rPr lang="en-US" sz="2400" b="1" u="sng" dirty="0"/>
              <a:t>citizens</a:t>
            </a:r>
            <a:r>
              <a:rPr lang="en-US" sz="2400" b="1" dirty="0"/>
              <a:t>, rival states</a:t>
            </a:r>
          </a:p>
          <a:p>
            <a:pPr marL="231775" indent="-23177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dirty="0"/>
              <a:t>Describes men as “ungrateful, fickle, </a:t>
            </a:r>
            <a:r>
              <a:rPr lang="en-US" sz="2400" u="sng" dirty="0"/>
              <a:t>liars</a:t>
            </a:r>
            <a:r>
              <a:rPr lang="en-US" sz="2400" dirty="0"/>
              <a:t>, and deceivers” </a:t>
            </a:r>
          </a:p>
          <a:p>
            <a:pPr marL="231775" indent="-23177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dirty="0"/>
              <a:t>Advises rulers to separate morals from politics</a:t>
            </a:r>
          </a:p>
          <a:p>
            <a:pPr marL="798513" lvl="1" indent="-33337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000" dirty="0"/>
              <a:t>Power, ruthlessness more useful than </a:t>
            </a:r>
            <a:r>
              <a:rPr lang="en-US" sz="2000" u="sng" dirty="0"/>
              <a:t>idealism</a:t>
            </a:r>
          </a:p>
          <a:p>
            <a:pPr marL="798513" lvl="1" indent="-33337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000" dirty="0"/>
              <a:t>Ruler must do whatever necessary to maintain political power, even if </a:t>
            </a:r>
            <a:r>
              <a:rPr lang="en-US" sz="2000" dirty="0" smtClean="0"/>
              <a:t>cruel-“</a:t>
            </a:r>
            <a:r>
              <a:rPr lang="en-US" sz="2000" u="sng" dirty="0" smtClean="0"/>
              <a:t>the end justifies the means</a:t>
            </a:r>
            <a:r>
              <a:rPr lang="en-US" sz="2000" dirty="0" smtClean="0"/>
              <a:t>” </a:t>
            </a:r>
            <a:endParaRPr lang="en-US" sz="2000" dirty="0"/>
          </a:p>
          <a:p>
            <a:pPr marL="231775" indent="-23177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dirty="0" smtClean="0"/>
              <a:t>Idea </a:t>
            </a:r>
            <a:r>
              <a:rPr lang="en-US" sz="2400" dirty="0"/>
              <a:t>that state an </a:t>
            </a:r>
            <a:r>
              <a:rPr lang="en-US" sz="2400" u="sng" dirty="0"/>
              <a:t>entity</a:t>
            </a:r>
            <a:r>
              <a:rPr lang="en-US" sz="2400" dirty="0"/>
              <a:t> in itself, separate from its ruler, became foundation for later political philosophy  </a:t>
            </a:r>
          </a:p>
        </p:txBody>
      </p:sp>
      <p:pic>
        <p:nvPicPr>
          <p:cNvPr id="4" name="Picture 3" descr="the princ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718" y="622081"/>
            <a:ext cx="1390581" cy="2001957"/>
          </a:xfrm>
          <a:prstGeom prst="rect">
            <a:avLst/>
          </a:prstGeom>
        </p:spPr>
      </p:pic>
      <p:pic>
        <p:nvPicPr>
          <p:cNvPr id="5" name="Picture 4" descr="full-machiavelli_tcm7-928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2800" y="571501"/>
            <a:ext cx="3251200" cy="21208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30" name="Picture 6" descr="p4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146175"/>
            <a:ext cx="6399212" cy="4129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 Box 2"/>
          <p:cNvSpPr txBox="1">
            <a:spLocks noChangeArrowheads="1"/>
          </p:cNvSpPr>
          <p:nvPr/>
        </p:nvSpPr>
        <p:spPr bwMode="auto">
          <a:xfrm>
            <a:off x="457200" y="5241925"/>
            <a:ext cx="8229600" cy="701675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dirty="0"/>
              <a:t>Renaissance artists wanted to paint the natural world as </a:t>
            </a:r>
            <a:r>
              <a:rPr lang="en-US" u="sng" dirty="0"/>
              <a:t>realistically</a:t>
            </a:r>
            <a:r>
              <a:rPr lang="en-US" dirty="0"/>
              <a:t> as possible.</a:t>
            </a:r>
          </a:p>
        </p:txBody>
      </p:sp>
      <p:sp>
        <p:nvSpPr>
          <p:cNvPr id="455683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1098550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dirty="0"/>
              <a:t>The arts a reflection of the new humanist spirit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dirty="0"/>
              <a:t>Medieval artists</a:t>
            </a:r>
            <a:r>
              <a:rPr lang="en-US" dirty="0">
                <a:cs typeface="Arial" charset="0"/>
              </a:rPr>
              <a:t>—</a:t>
            </a:r>
            <a:r>
              <a:rPr lang="en-US" dirty="0"/>
              <a:t>idealized and </a:t>
            </a:r>
            <a:r>
              <a:rPr lang="en-US" u="sng" dirty="0"/>
              <a:t>symbolic</a:t>
            </a:r>
            <a:r>
              <a:rPr lang="en-US" dirty="0"/>
              <a:t> representations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dirty="0"/>
              <a:t>Renaissance artists depicted what they </a:t>
            </a:r>
            <a:r>
              <a:rPr lang="en-US" u="sng" dirty="0"/>
              <a:t>observed</a:t>
            </a:r>
            <a:r>
              <a:rPr lang="en-US" dirty="0"/>
              <a:t> in nature</a:t>
            </a:r>
          </a:p>
        </p:txBody>
      </p:sp>
      <p:grpSp>
        <p:nvGrpSpPr>
          <p:cNvPr id="455684" name="Group 4"/>
          <p:cNvGrpSpPr>
            <a:grpSpLocks/>
          </p:cNvGrpSpPr>
          <p:nvPr/>
        </p:nvGrpSpPr>
        <p:grpSpPr bwMode="auto">
          <a:xfrm>
            <a:off x="457200" y="2362200"/>
            <a:ext cx="4038600" cy="2743200"/>
            <a:chOff x="288" y="2166"/>
            <a:chExt cx="2448" cy="1338"/>
          </a:xfrm>
        </p:grpSpPr>
        <p:sp>
          <p:nvSpPr>
            <p:cNvPr id="455685" name="Text Box 5"/>
            <p:cNvSpPr txBox="1">
              <a:spLocks noChangeArrowheads="1"/>
            </p:cNvSpPr>
            <p:nvPr/>
          </p:nvSpPr>
          <p:spPr bwMode="auto">
            <a:xfrm>
              <a:off x="288" y="2400"/>
              <a:ext cx="2448" cy="1104"/>
            </a:xfrm>
            <a:prstGeom prst="rect">
              <a:avLst/>
            </a:prstGeom>
            <a:solidFill>
              <a:srgbClr val="FEE8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r>
                <a:rPr lang="en-US" sz="1800" dirty="0"/>
                <a:t>Medieval times, anonymous artists who worked for </a:t>
              </a:r>
              <a:r>
                <a:rPr lang="en-US" sz="1800" u="sng" dirty="0"/>
                <a:t>church</a:t>
              </a:r>
              <a:r>
                <a:rPr lang="en-US" sz="1800" dirty="0"/>
                <a:t> created art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r>
                <a:rPr lang="en-US" sz="1800" dirty="0"/>
                <a:t>Renaissance artists worked for whoever offered them highest price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r>
                <a:rPr lang="en-US" sz="1800" dirty="0"/>
                <a:t>Buyers of art, patrons, might be wealthy individuals, city governments, or church</a:t>
              </a:r>
            </a:p>
          </p:txBody>
        </p:sp>
        <p:sp>
          <p:nvSpPr>
            <p:cNvPr id="455686" name="Text Box 6"/>
            <p:cNvSpPr txBox="1">
              <a:spLocks noChangeArrowheads="1"/>
            </p:cNvSpPr>
            <p:nvPr/>
          </p:nvSpPr>
          <p:spPr bwMode="auto">
            <a:xfrm>
              <a:off x="288" y="2166"/>
              <a:ext cx="2448" cy="234"/>
            </a:xfrm>
            <a:prstGeom prst="rect">
              <a:avLst/>
            </a:prstGeom>
            <a:solidFill>
              <a:srgbClr val="FEE8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</a:pPr>
              <a:r>
                <a:rPr lang="en-US" b="1" i="1"/>
                <a:t>Patrons of the Arts</a:t>
              </a:r>
            </a:p>
          </p:txBody>
        </p:sp>
      </p:grp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solidFill>
                  <a:schemeClr val="tx2"/>
                </a:solidFill>
              </a:rPr>
              <a:t>Renaissance Art</a:t>
            </a:r>
          </a:p>
        </p:txBody>
      </p:sp>
      <p:grpSp>
        <p:nvGrpSpPr>
          <p:cNvPr id="455688" name="Group 8"/>
          <p:cNvGrpSpPr>
            <a:grpSpLocks/>
          </p:cNvGrpSpPr>
          <p:nvPr/>
        </p:nvGrpSpPr>
        <p:grpSpPr bwMode="auto">
          <a:xfrm>
            <a:off x="4648200" y="2362200"/>
            <a:ext cx="4038600" cy="2743200"/>
            <a:chOff x="288" y="2166"/>
            <a:chExt cx="2448" cy="1338"/>
          </a:xfrm>
        </p:grpSpPr>
        <p:sp>
          <p:nvSpPr>
            <p:cNvPr id="455689" name="Text Box 9"/>
            <p:cNvSpPr txBox="1">
              <a:spLocks noChangeArrowheads="1"/>
            </p:cNvSpPr>
            <p:nvPr/>
          </p:nvSpPr>
          <p:spPr bwMode="auto">
            <a:xfrm>
              <a:off x="288" y="2400"/>
              <a:ext cx="2448" cy="1104"/>
            </a:xfrm>
            <a:prstGeom prst="rect">
              <a:avLst/>
            </a:prstGeom>
            <a:solidFill>
              <a:srgbClr val="FEE8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r>
                <a:rPr lang="en-US" sz="1800" dirty="0"/>
                <a:t>Wealthy individuals </a:t>
              </a:r>
              <a:r>
                <a:rPr lang="en-US" sz="1800" u="sng" dirty="0"/>
                <a:t>competed</a:t>
              </a:r>
              <a:r>
                <a:rPr lang="en-US" sz="1800" dirty="0"/>
                <a:t>, displaying wealth, modernity through purchase of artworks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r>
                <a:rPr lang="en-US" sz="1800" dirty="0"/>
                <a:t>Florence, </a:t>
              </a:r>
              <a:r>
                <a:rPr lang="en-US" sz="1800" b="1" u="sng" dirty="0"/>
                <a:t>Lorenzo de Medici</a:t>
              </a:r>
              <a:r>
                <a:rPr lang="en-US" sz="1800" dirty="0"/>
                <a:t> supported most talented artists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r>
                <a:rPr lang="en-US" sz="1800" dirty="0"/>
                <a:t>Milan, ruling Sforza family benefactors of artists, others</a:t>
              </a:r>
            </a:p>
          </p:txBody>
        </p:sp>
        <p:sp>
          <p:nvSpPr>
            <p:cNvPr id="455690" name="Text Box 10"/>
            <p:cNvSpPr txBox="1">
              <a:spLocks noChangeArrowheads="1"/>
            </p:cNvSpPr>
            <p:nvPr/>
          </p:nvSpPr>
          <p:spPr bwMode="auto">
            <a:xfrm>
              <a:off x="288" y="2166"/>
              <a:ext cx="2448" cy="234"/>
            </a:xfrm>
            <a:prstGeom prst="rect">
              <a:avLst/>
            </a:prstGeom>
            <a:solidFill>
              <a:srgbClr val="FEE8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</a:pPr>
              <a:r>
                <a:rPr lang="en-US" b="1" i="1"/>
                <a:t>Competition Among Patrons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1587500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/>
              <a:t>Highly </a:t>
            </a:r>
            <a:r>
              <a:rPr lang="en-US" u="sng" dirty="0"/>
              <a:t>talented</a:t>
            </a:r>
            <a:r>
              <a:rPr lang="en-US" dirty="0"/>
              <a:t> in all fields 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/>
              <a:t>His paintings are still </a:t>
            </a:r>
            <a:r>
              <a:rPr lang="en-US" u="sng" dirty="0"/>
              <a:t>studied</a:t>
            </a:r>
            <a:r>
              <a:rPr lang="en-US" dirty="0"/>
              <a:t> and admired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/>
              <a:t>Wrote out ideas, filling 20,000 pages of notes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dirty="0"/>
              <a:t>His interests, enthusiasm boundless</a:t>
            </a:r>
          </a:p>
        </p:txBody>
      </p:sp>
      <p:sp>
        <p:nvSpPr>
          <p:cNvPr id="470025" name="Rectangle 9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solidFill>
                  <a:schemeClr val="tx2"/>
                </a:solidFill>
              </a:rPr>
              <a:t>Leonardo da Vinci</a:t>
            </a:r>
          </a:p>
        </p:txBody>
      </p:sp>
      <p:pic>
        <p:nvPicPr>
          <p:cNvPr id="6146" name="Picture 2" descr="http://thealchemicalegg.com/X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401" y="2801153"/>
            <a:ext cx="3028950" cy="30480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Michelangelo </a:t>
            </a:r>
            <a:endParaRPr lang="en-US" dirty="0"/>
          </a:p>
        </p:txBody>
      </p:sp>
      <p:grpSp>
        <p:nvGrpSpPr>
          <p:cNvPr id="5" name="Group 3"/>
          <p:cNvGrpSpPr>
            <a:grpSpLocks noGrp="1"/>
          </p:cNvGrpSpPr>
          <p:nvPr>
            <p:ph sz="half" idx="1"/>
          </p:nvPr>
        </p:nvGrpSpPr>
        <p:grpSpPr bwMode="auto">
          <a:xfrm>
            <a:off x="457200" y="1600200"/>
            <a:ext cx="4038600" cy="4525963"/>
            <a:chOff x="288" y="2166"/>
            <a:chExt cx="2448" cy="1338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88" y="2400"/>
              <a:ext cx="2448" cy="1104"/>
            </a:xfrm>
            <a:prstGeom prst="rect">
              <a:avLst/>
            </a:prstGeom>
            <a:solidFill>
              <a:srgbClr val="80B3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dirty="0"/>
                <a:t>Studied anatomy 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dirty="0"/>
                <a:t>Age 24, won fame with </a:t>
              </a:r>
              <a:r>
                <a:rPr lang="en-US" i="1" u="sng" dirty="0" err="1"/>
                <a:t>Piet</a:t>
              </a:r>
              <a:r>
                <a:rPr lang="en-US" i="1" u="sng" dirty="0" err="1">
                  <a:cs typeface="Arial" charset="0"/>
                </a:rPr>
                <a:t>à</a:t>
              </a:r>
              <a:r>
                <a:rPr lang="en-US" dirty="0"/>
                <a:t>, sculpture of Jesus’ mother Mary holding son’s dead </a:t>
              </a:r>
              <a:r>
                <a:rPr lang="en-US" u="sng" dirty="0"/>
                <a:t>body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dirty="0"/>
                <a:t>Sculpture </a:t>
              </a:r>
              <a:r>
                <a:rPr lang="en-US" u="sng" dirty="0"/>
                <a:t>communicates</a:t>
              </a:r>
              <a:r>
                <a:rPr lang="en-US" dirty="0"/>
                <a:t> grief, love, acceptance, immortality</a:t>
              </a:r>
              <a:endParaRPr lang="en-US" i="1" dirty="0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88" y="2166"/>
              <a:ext cx="2448" cy="234"/>
            </a:xfrm>
            <a:prstGeom prst="rect">
              <a:avLst/>
            </a:prstGeom>
            <a:solidFill>
              <a:srgbClr val="80B3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sz="2400" b="1" i="1"/>
                <a:t>Michelangelo</a:t>
              </a:r>
            </a:p>
          </p:txBody>
        </p:sp>
      </p:grpSp>
      <p:grpSp>
        <p:nvGrpSpPr>
          <p:cNvPr id="8" name="Group 6"/>
          <p:cNvGrpSpPr>
            <a:grpSpLocks noGrp="1"/>
          </p:cNvGrpSpPr>
          <p:nvPr>
            <p:ph sz="half" idx="2"/>
          </p:nvPr>
        </p:nvGrpSpPr>
        <p:grpSpPr bwMode="auto">
          <a:xfrm>
            <a:off x="4648200" y="1600200"/>
            <a:ext cx="4038600" cy="4525963"/>
            <a:chOff x="288" y="2166"/>
            <a:chExt cx="2448" cy="1338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88" y="2400"/>
              <a:ext cx="2448" cy="1104"/>
            </a:xfrm>
            <a:prstGeom prst="rect">
              <a:avLst/>
            </a:prstGeom>
            <a:solidFill>
              <a:srgbClr val="F29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dirty="0"/>
                <a:t>Marble statue of </a:t>
              </a:r>
              <a:r>
                <a:rPr lang="en-US" i="1" u="sng" dirty="0"/>
                <a:t>David</a:t>
              </a:r>
              <a:endParaRPr lang="en-US" u="sng" dirty="0"/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dirty="0"/>
                <a:t>Most famous painting, artwork on ceiling of </a:t>
              </a:r>
              <a:r>
                <a:rPr lang="en-US" u="sng" dirty="0"/>
                <a:t>Sistine Chapel</a:t>
              </a:r>
            </a:p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  <a:buFontTx/>
                <a:buChar char="•"/>
              </a:pPr>
              <a:r>
                <a:rPr lang="en-US" dirty="0"/>
                <a:t>Scenes from Old Testament considered one of greatest achievements in art </a:t>
              </a:r>
              <a:r>
                <a:rPr lang="en-US" u="sng" dirty="0"/>
                <a:t>history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88" y="2166"/>
              <a:ext cx="2448" cy="234"/>
            </a:xfrm>
            <a:prstGeom prst="rect">
              <a:avLst/>
            </a:prstGeom>
            <a:solidFill>
              <a:srgbClr val="F29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en-US" sz="2400" b="1" i="1" dirty="0"/>
                <a:t>Sculpture, Painting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0"/>
                </a:spcAft>
              </a:pPr>
              <a:endParaRPr lang="en-US" sz="2400" b="1" i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44"/>
            <a:ext cx="8229600" cy="71699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err="1" smtClean="0"/>
              <a:t>Pietà</a:t>
            </a:r>
            <a:r>
              <a:rPr lang="en-US" dirty="0" smtClean="0"/>
              <a:t> &amp; </a:t>
            </a:r>
            <a:r>
              <a:rPr lang="en-US" i="1" dirty="0" smtClean="0"/>
              <a:t>David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1/1f/Michelangelo's_Pieta_5450_cropncleaned_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88" y="1436914"/>
            <a:ext cx="4457942" cy="4671833"/>
          </a:xfrm>
          <a:prstGeom prst="rect">
            <a:avLst/>
          </a:prstGeom>
          <a:noFill/>
        </p:spPr>
      </p:pic>
      <p:pic>
        <p:nvPicPr>
          <p:cNvPr id="3074" name="Picture 2" descr="http://media-cdn.tripadvisor.com/media/photo-s/01/39/b5/45/statue-of-dav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3269" y="1392246"/>
            <a:ext cx="3472378" cy="463670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4" name="Picture 6" descr="p4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963613"/>
            <a:ext cx="7065963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4" name="Picture 6" descr="p4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641350"/>
            <a:ext cx="5237163" cy="5302250"/>
          </a:xfrm>
          <a:prstGeom prst="rect">
            <a:avLst/>
          </a:prstGeom>
          <a:noFill/>
        </p:spPr>
      </p:pic>
      <p:sp>
        <p:nvSpPr>
          <p:cNvPr id="427015" name="Text Box 7"/>
          <p:cNvSpPr txBox="1">
            <a:spLocks noChangeArrowheads="1"/>
          </p:cNvSpPr>
          <p:nvPr/>
        </p:nvSpPr>
        <p:spPr bwMode="auto">
          <a:xfrm>
            <a:off x="347663" y="741363"/>
            <a:ext cx="1766887" cy="696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3" indent="-4763">
              <a:spcBef>
                <a:spcPct val="50000"/>
              </a:spcBef>
            </a:pPr>
            <a:r>
              <a:rPr lang="en-US" sz="1200" b="1"/>
              <a:t>Click the icon to play </a:t>
            </a:r>
            <a:r>
              <a:rPr lang="en-US" sz="1200" b="1" i="1"/>
              <a:t>Listen to History</a:t>
            </a:r>
            <a:r>
              <a:rPr lang="en-US" sz="1200" b="1"/>
              <a:t> audio.</a:t>
            </a:r>
          </a:p>
        </p:txBody>
      </p:sp>
      <p:pic>
        <p:nvPicPr>
          <p:cNvPr id="427016" name="ch15_s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163" y="1265238"/>
            <a:ext cx="304800" cy="304800"/>
          </a:xfrm>
          <a:prstGeom prst="rect">
            <a:avLst/>
          </a:prstGeom>
          <a:noFill/>
        </p:spPr>
      </p:pic>
      <p:sp>
        <p:nvSpPr>
          <p:cNvPr id="427017" name="Text Box 9"/>
          <p:cNvSpPr txBox="1">
            <a:spLocks noChangeArrowheads="1"/>
          </p:cNvSpPr>
          <p:nvPr/>
        </p:nvSpPr>
        <p:spPr bwMode="auto">
          <a:xfrm>
            <a:off x="311150" y="2054225"/>
            <a:ext cx="1766888" cy="696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3" indent="-4763">
              <a:spcBef>
                <a:spcPct val="50000"/>
              </a:spcBef>
            </a:pPr>
            <a:r>
              <a:rPr lang="en-US" sz="1200" b="1"/>
              <a:t>Click the icon below to connect to the Interactive Maps.</a:t>
            </a:r>
          </a:p>
        </p:txBody>
      </p:sp>
      <p:pic>
        <p:nvPicPr>
          <p:cNvPr id="427018" name="Picture 10" descr="Interactive butt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100" y="2762250"/>
            <a:ext cx="600075" cy="142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70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79" fill="hold"/>
                                        <p:tgtEl>
                                          <p:spTgt spid="4270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0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70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57200" y="2971800"/>
            <a:ext cx="8229600" cy="2895600"/>
          </a:xfrm>
          <a:prstGeom prst="rect">
            <a:avLst/>
          </a:prstGeom>
          <a:solidFill>
            <a:srgbClr val="B8D9E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b="1"/>
              <a:t>Reading Focus</a:t>
            </a:r>
            <a:endParaRPr lang="en-US" sz="1200" b="1"/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200"/>
              <a:t>What changes in society and in cities stimulated the beginning of the Renaissance?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200"/>
              <a:t>What ideas formed the foundation of the Italian Renaissance?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200"/>
              <a:t>What contributions did artists make to the Renaissance?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457200" y="1143000"/>
            <a:ext cx="8229600" cy="1676400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b="1" dirty="0"/>
              <a:t>Main Idea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200" dirty="0"/>
              <a:t>In </a:t>
            </a:r>
            <a:r>
              <a:rPr lang="en-US" sz="2200" u="sng" dirty="0"/>
              <a:t>Italy</a:t>
            </a:r>
            <a:r>
              <a:rPr lang="en-US" sz="2200" dirty="0"/>
              <a:t> the growth of wealthy trading cities and new ways of thinking helped lead to a </a:t>
            </a:r>
            <a:r>
              <a:rPr lang="en-US" sz="2200" u="sng" dirty="0"/>
              <a:t>rebirth</a:t>
            </a:r>
            <a:r>
              <a:rPr lang="en-US" sz="2200" dirty="0"/>
              <a:t> of the </a:t>
            </a:r>
            <a:r>
              <a:rPr lang="en-US" sz="2200" u="sng" dirty="0"/>
              <a:t>arts</a:t>
            </a:r>
            <a:r>
              <a:rPr lang="en-US" sz="2200" dirty="0"/>
              <a:t> and </a:t>
            </a:r>
            <a:r>
              <a:rPr lang="en-US" sz="2200" u="sng" dirty="0"/>
              <a:t>learning</a:t>
            </a:r>
            <a:r>
              <a:rPr lang="en-US" sz="2200" dirty="0"/>
              <a:t>. This era became known as the </a:t>
            </a:r>
            <a:r>
              <a:rPr lang="en-US" sz="2200" u="sng" dirty="0"/>
              <a:t>Renaissance</a:t>
            </a:r>
            <a:r>
              <a:rPr lang="en-US" sz="2200" dirty="0"/>
              <a:t>.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solidFill>
                  <a:schemeClr val="tx2"/>
                </a:solidFill>
              </a:rPr>
              <a:t>The Italian Renaissance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ChangeArrowheads="1"/>
          </p:cNvSpPr>
          <p:nvPr/>
        </p:nvSpPr>
        <p:spPr bwMode="auto">
          <a:xfrm>
            <a:off x="533400" y="1143000"/>
            <a:ext cx="8077200" cy="762000"/>
          </a:xfrm>
          <a:prstGeom prst="rect">
            <a:avLst/>
          </a:prstGeom>
          <a:solidFill>
            <a:srgbClr val="FEE8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US" dirty="0"/>
              <a:t>Michelangelo’s</a:t>
            </a:r>
            <a:r>
              <a:rPr lang="en-US" sz="1800" dirty="0"/>
              <a:t> painting was different from the art of the </a:t>
            </a:r>
            <a:r>
              <a:rPr lang="en-US" sz="1800" u="sng" dirty="0"/>
              <a:t>Middle Ages</a:t>
            </a:r>
            <a:r>
              <a:rPr lang="en-US" sz="1800" dirty="0"/>
              <a:t>, and only one way in which European society began changing after the 1300s.  </a:t>
            </a:r>
          </a:p>
        </p:txBody>
      </p:sp>
      <p:grpSp>
        <p:nvGrpSpPr>
          <p:cNvPr id="432134" name="Group 6"/>
          <p:cNvGrpSpPr>
            <a:grpSpLocks/>
          </p:cNvGrpSpPr>
          <p:nvPr/>
        </p:nvGrpSpPr>
        <p:grpSpPr bwMode="auto">
          <a:xfrm>
            <a:off x="4724400" y="1981200"/>
            <a:ext cx="3886200" cy="3962400"/>
            <a:chOff x="384" y="624"/>
            <a:chExt cx="1632" cy="3120"/>
          </a:xfrm>
        </p:grpSpPr>
        <p:sp>
          <p:nvSpPr>
            <p:cNvPr id="432135" name="Text Box 7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80B3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31775" indent="-231775">
                <a:lnSpc>
                  <a:spcPct val="100000"/>
                </a:lnSpc>
                <a:spcBef>
                  <a:spcPct val="0"/>
                </a:spcBef>
                <a:spcAft>
                  <a:spcPct val="30000"/>
                </a:spcAft>
                <a:buFontTx/>
                <a:buChar char="•"/>
              </a:pPr>
              <a:r>
                <a:rPr lang="en-US" sz="1900" dirty="0"/>
                <a:t>Urban areas </a:t>
              </a:r>
              <a:r>
                <a:rPr lang="en-US" sz="1900" u="sng" dirty="0"/>
                <a:t>specialized</a:t>
              </a:r>
              <a:r>
                <a:rPr lang="en-US" sz="1900" dirty="0"/>
                <a:t>, particularly in Italy</a:t>
              </a:r>
            </a:p>
            <a:p>
              <a:pPr marL="231775" indent="-231775">
                <a:lnSpc>
                  <a:spcPct val="100000"/>
                </a:lnSpc>
                <a:spcBef>
                  <a:spcPct val="0"/>
                </a:spcBef>
                <a:spcAft>
                  <a:spcPct val="30000"/>
                </a:spcAft>
                <a:buFontTx/>
                <a:buChar char="•"/>
              </a:pPr>
              <a:r>
                <a:rPr lang="en-US" sz="1900" dirty="0"/>
                <a:t>Italy divided into several large </a:t>
              </a:r>
              <a:r>
                <a:rPr lang="en-US" sz="1900" u="sng" dirty="0"/>
                <a:t>city-states</a:t>
              </a:r>
              <a:r>
                <a:rPr lang="en-US" sz="1900" dirty="0"/>
                <a:t> in north, various kingdoms, Papal States south</a:t>
              </a:r>
            </a:p>
            <a:p>
              <a:pPr marL="231775" indent="-231775">
                <a:lnSpc>
                  <a:spcPct val="100000"/>
                </a:lnSpc>
                <a:spcBef>
                  <a:spcPct val="0"/>
                </a:spcBef>
                <a:spcAft>
                  <a:spcPct val="30000"/>
                </a:spcAft>
                <a:buFontTx/>
                <a:buChar char="•"/>
              </a:pPr>
              <a:r>
                <a:rPr lang="en-US" sz="1900" u="sng" dirty="0"/>
                <a:t>Catholic Church</a:t>
              </a:r>
              <a:r>
                <a:rPr lang="en-US" sz="1900" dirty="0"/>
                <a:t>, nobles, merchants, artisans dominated society in city-states</a:t>
              </a:r>
            </a:p>
            <a:p>
              <a:pPr marL="231775" indent="-231775">
                <a:lnSpc>
                  <a:spcPct val="100000"/>
                </a:lnSpc>
                <a:spcBef>
                  <a:spcPct val="0"/>
                </a:spcBef>
                <a:spcAft>
                  <a:spcPct val="30000"/>
                </a:spcAft>
                <a:buFontTx/>
                <a:buChar char="•"/>
              </a:pPr>
              <a:r>
                <a:rPr lang="en-US" sz="1900" dirty="0"/>
                <a:t>Many sought to display new </a:t>
              </a:r>
              <a:r>
                <a:rPr lang="en-US" sz="1900" u="sng" dirty="0"/>
                <a:t>wealth</a:t>
              </a:r>
              <a:r>
                <a:rPr lang="en-US" sz="1900" dirty="0"/>
                <a:t> with knowledge of arts</a:t>
              </a:r>
              <a:endParaRPr lang="en-US" dirty="0"/>
            </a:p>
          </p:txBody>
        </p:sp>
        <p:sp>
          <p:nvSpPr>
            <p:cNvPr id="432136" name="Text Box 8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80B3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30000"/>
                </a:spcAft>
              </a:pPr>
              <a:r>
                <a:rPr lang="en-US" sz="2400" b="1" i="1"/>
                <a:t>The Rise of City-States</a:t>
              </a:r>
            </a:p>
          </p:txBody>
        </p:sp>
      </p:grpSp>
      <p:sp>
        <p:nvSpPr>
          <p:cNvPr id="432137" name="Rectangle 9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solidFill>
                  <a:schemeClr val="tx2"/>
                </a:solidFill>
              </a:rPr>
              <a:t>The Beginning of the Renaissance</a:t>
            </a:r>
          </a:p>
        </p:txBody>
      </p:sp>
      <p:pic>
        <p:nvPicPr>
          <p:cNvPr id="10" name="Picture 9" descr="ven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" y="1914525"/>
            <a:ext cx="2419350" cy="1834578"/>
          </a:xfrm>
          <a:prstGeom prst="rect">
            <a:avLst/>
          </a:prstGeom>
        </p:spPr>
      </p:pic>
      <p:pic>
        <p:nvPicPr>
          <p:cNvPr id="11" name="Picture 10" descr="papal stat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7975" y="1943099"/>
            <a:ext cx="2053413" cy="2943225"/>
          </a:xfrm>
          <a:prstGeom prst="rect">
            <a:avLst/>
          </a:prstGeom>
        </p:spPr>
      </p:pic>
      <p:pic>
        <p:nvPicPr>
          <p:cNvPr id="12" name="Picture 11" descr="RenRom0202-Floren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2" y="3829050"/>
            <a:ext cx="2476102" cy="19430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3500" b="1" i="1"/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5029199" y="638175"/>
            <a:ext cx="3781425" cy="4204228"/>
          </a:xfrm>
          <a:prstGeom prst="rect">
            <a:avLst/>
          </a:prstGeom>
          <a:solidFill>
            <a:srgbClr val="F8C4C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</a:pPr>
            <a:r>
              <a:rPr lang="en-US" sz="2400" b="1" dirty="0"/>
              <a:t>Milan, Florence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en-US" sz="1800" dirty="0"/>
              <a:t>Milan, west of Venice, based economy on agriculture, </a:t>
            </a:r>
            <a:r>
              <a:rPr lang="en-US" sz="1800" u="sng" dirty="0"/>
              <a:t>silk</a:t>
            </a:r>
            <a:r>
              <a:rPr lang="en-US" sz="1800" dirty="0"/>
              <a:t>, weapons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en-US" sz="1800" u="sng" dirty="0"/>
              <a:t>Florence</a:t>
            </a:r>
            <a:r>
              <a:rPr lang="en-US" sz="1800" dirty="0"/>
              <a:t>, to south, famous for </a:t>
            </a:r>
            <a:r>
              <a:rPr lang="en-US" sz="1800" u="sng" dirty="0"/>
              <a:t>banking</a:t>
            </a:r>
            <a:r>
              <a:rPr lang="en-US" sz="1800" dirty="0"/>
              <a:t>, cloth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en-US" sz="1800" u="sng" dirty="0"/>
              <a:t>Monarchs</a:t>
            </a:r>
            <a:r>
              <a:rPr lang="en-US" sz="1800" dirty="0"/>
              <a:t> appealed to Florentine bankers for money to fund wars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en-US" sz="1800" dirty="0"/>
              <a:t>Merchants refined raw wool into fine cloth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en-US" sz="1800" dirty="0"/>
              <a:t>Bankers, merchants created </a:t>
            </a:r>
            <a:r>
              <a:rPr lang="en-US" sz="1800" dirty="0" smtClean="0"/>
              <a:t>a city </a:t>
            </a:r>
            <a:r>
              <a:rPr lang="en-US" sz="1800" dirty="0"/>
              <a:t>to rival any in Europ</a:t>
            </a:r>
            <a:r>
              <a:rPr lang="en-US" dirty="0"/>
              <a:t>e</a:t>
            </a:r>
          </a:p>
        </p:txBody>
      </p:sp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495300" y="774700"/>
            <a:ext cx="4276725" cy="3083921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</a:pPr>
            <a:r>
              <a:rPr lang="en-US" sz="1800" b="1" dirty="0"/>
              <a:t>Venice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en-US" sz="1800" dirty="0"/>
              <a:t>With access to sea, Venice built economy, reputation on </a:t>
            </a:r>
            <a:r>
              <a:rPr lang="en-US" sz="1800" u="sng" dirty="0"/>
              <a:t>trade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en-US" sz="1800" dirty="0"/>
              <a:t>Had long history of trading with other ports on </a:t>
            </a:r>
            <a:r>
              <a:rPr lang="en-US" sz="1800" u="sng" dirty="0"/>
              <a:t>Mediterranean Sea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en-US" sz="1800" dirty="0"/>
              <a:t>Shipbuilding prospered, sailors traveled to </a:t>
            </a:r>
            <a:r>
              <a:rPr lang="en-US" sz="1800" u="sng" dirty="0"/>
              <a:t>Near East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Char char="•"/>
            </a:pPr>
            <a:r>
              <a:rPr lang="en-US" sz="1800" dirty="0"/>
              <a:t>Wealthy Venetian merchants built unique city, “</a:t>
            </a:r>
            <a:r>
              <a:rPr lang="en-US" sz="1800" u="sng" dirty="0"/>
              <a:t>work of art</a:t>
            </a:r>
            <a:r>
              <a:rPr lang="en-US" sz="1800" dirty="0"/>
              <a:t>”</a:t>
            </a:r>
          </a:p>
        </p:txBody>
      </p:sp>
      <p:pic>
        <p:nvPicPr>
          <p:cNvPr id="5" name="Picture 4" descr="venice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635" y="3920408"/>
            <a:ext cx="2333515" cy="1756409"/>
          </a:xfrm>
          <a:prstGeom prst="rect">
            <a:avLst/>
          </a:prstGeom>
        </p:spPr>
      </p:pic>
      <p:pic>
        <p:nvPicPr>
          <p:cNvPr id="6" name="Picture 5" descr="61Ag5b3GcxL__SL500_AA300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3838575"/>
            <a:ext cx="2000250" cy="2000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9" grpId="0" animBg="1"/>
      <p:bldP spid="4341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ChangeArrowheads="1"/>
          </p:cNvSpPr>
          <p:nvPr/>
        </p:nvSpPr>
        <p:spPr bwMode="auto">
          <a:xfrm>
            <a:off x="533400" y="1143000"/>
            <a:ext cx="8077200" cy="923330"/>
          </a:xfrm>
          <a:prstGeom prst="rect">
            <a:avLst/>
          </a:prstGeom>
          <a:solidFill>
            <a:srgbClr val="F29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ct val="5000"/>
              </a:spcAft>
            </a:pPr>
            <a:r>
              <a:rPr lang="en-US" sz="1800" dirty="0"/>
              <a:t>As the economy and society changed, new </a:t>
            </a:r>
            <a:r>
              <a:rPr lang="en-US" sz="1800" u="sng" dirty="0"/>
              <a:t>ideas</a:t>
            </a:r>
            <a:r>
              <a:rPr lang="en-US" sz="1800" dirty="0"/>
              <a:t> began to appear. This period of interest and developments in art, </a:t>
            </a:r>
            <a:r>
              <a:rPr lang="en-US" sz="1800" u="sng" dirty="0"/>
              <a:t>literature</a:t>
            </a:r>
            <a:r>
              <a:rPr lang="en-US" sz="1800" dirty="0"/>
              <a:t>, science and learning is known as the </a:t>
            </a:r>
            <a:r>
              <a:rPr lang="en-US" sz="1800" b="1" dirty="0"/>
              <a:t>Renaissance</a:t>
            </a:r>
            <a:r>
              <a:rPr lang="en-US" sz="1800" dirty="0"/>
              <a:t>, French for “</a:t>
            </a:r>
            <a:r>
              <a:rPr lang="en-US" sz="1800" u="sng" dirty="0"/>
              <a:t>rebirth</a:t>
            </a:r>
            <a:r>
              <a:rPr lang="en-US" sz="1800" dirty="0"/>
              <a:t>.”</a:t>
            </a:r>
            <a:endParaRPr lang="en-US" sz="1800" b="1" dirty="0"/>
          </a:p>
        </p:txBody>
      </p:sp>
      <p:grpSp>
        <p:nvGrpSpPr>
          <p:cNvPr id="440323" name="Group 3"/>
          <p:cNvGrpSpPr>
            <a:grpSpLocks/>
          </p:cNvGrpSpPr>
          <p:nvPr/>
        </p:nvGrpSpPr>
        <p:grpSpPr bwMode="auto">
          <a:xfrm>
            <a:off x="533400" y="2209800"/>
            <a:ext cx="2590800" cy="3733800"/>
            <a:chOff x="384" y="624"/>
            <a:chExt cx="1632" cy="3120"/>
          </a:xfrm>
        </p:grpSpPr>
        <p:sp>
          <p:nvSpPr>
            <p:cNvPr id="440324" name="Text Box 4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B8D9E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endParaRPr lang="en-US" sz="1200" dirty="0"/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r>
                <a:rPr lang="en-US" sz="1800" dirty="0"/>
                <a:t>Venetian ships carried goods for trade and </a:t>
              </a:r>
              <a:r>
                <a:rPr lang="en-US" sz="1800" u="sng" dirty="0"/>
                <a:t>Greek</a:t>
              </a:r>
              <a:r>
                <a:rPr lang="en-US" sz="1800" dirty="0"/>
                <a:t> scholars seeking refuge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r>
                <a:rPr lang="en-US" sz="1800" dirty="0"/>
                <a:t>Scholars brought </a:t>
              </a:r>
              <a:r>
                <a:rPr lang="en-US" sz="1800" dirty="0" smtClean="0"/>
                <a:t>back ancient </a:t>
              </a:r>
              <a:r>
                <a:rPr lang="en-US" sz="1800" dirty="0"/>
                <a:t>works thought to be </a:t>
              </a:r>
              <a:r>
                <a:rPr lang="en-US" sz="1800" u="sng" dirty="0"/>
                <a:t>lost</a:t>
              </a:r>
            </a:p>
          </p:txBody>
        </p:sp>
        <p:sp>
          <p:nvSpPr>
            <p:cNvPr id="440325" name="Text Box 5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B8D9E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</a:pPr>
              <a:r>
                <a:rPr lang="en-US" b="1" i="1" dirty="0"/>
                <a:t>Inspiration from the Ancients</a:t>
              </a:r>
            </a:p>
          </p:txBody>
        </p:sp>
      </p:grpSp>
      <p:grpSp>
        <p:nvGrpSpPr>
          <p:cNvPr id="440326" name="Group 6"/>
          <p:cNvGrpSpPr>
            <a:grpSpLocks/>
          </p:cNvGrpSpPr>
          <p:nvPr/>
        </p:nvGrpSpPr>
        <p:grpSpPr bwMode="auto">
          <a:xfrm>
            <a:off x="3276600" y="2209800"/>
            <a:ext cx="2590800" cy="3733800"/>
            <a:chOff x="384" y="624"/>
            <a:chExt cx="1632" cy="3120"/>
          </a:xfrm>
        </p:grpSpPr>
        <p:sp>
          <p:nvSpPr>
            <p:cNvPr id="440327" name="Text Box 7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80B3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r>
                <a:rPr lang="en-US" dirty="0"/>
                <a:t>Italians who could </a:t>
              </a:r>
              <a:r>
                <a:rPr lang="en-US" u="sng" dirty="0"/>
                <a:t>read</a:t>
              </a:r>
              <a:r>
                <a:rPr lang="en-US" dirty="0"/>
                <a:t> looked for more information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r>
                <a:rPr lang="en-US" dirty="0"/>
                <a:t>Read </a:t>
              </a:r>
              <a:r>
                <a:rPr lang="en-US" u="sng" dirty="0"/>
                <a:t>Arabic</a:t>
              </a:r>
              <a:r>
                <a:rPr lang="en-US" dirty="0"/>
                <a:t> translations of original texts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r>
                <a:rPr lang="en-US" dirty="0"/>
                <a:t>Searched </a:t>
              </a:r>
              <a:r>
                <a:rPr lang="en-US" u="sng" dirty="0"/>
                <a:t>libraries</a:t>
              </a:r>
              <a:r>
                <a:rPr lang="en-US" dirty="0"/>
                <a:t>, found lost </a:t>
              </a:r>
              <a:r>
                <a:rPr lang="en-US" dirty="0" smtClean="0"/>
                <a:t>texts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endParaRPr lang="en-US" sz="1800" dirty="0"/>
            </a:p>
          </p:txBody>
        </p:sp>
        <p:sp>
          <p:nvSpPr>
            <p:cNvPr id="440328" name="Text Box 8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80B3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</a:pPr>
              <a:r>
                <a:rPr lang="en-US" b="1" i="1"/>
                <a:t>New World of Ideas</a:t>
              </a:r>
            </a:p>
          </p:txBody>
        </p:sp>
      </p:grpSp>
      <p:grpSp>
        <p:nvGrpSpPr>
          <p:cNvPr id="440329" name="Group 9"/>
          <p:cNvGrpSpPr>
            <a:grpSpLocks/>
          </p:cNvGrpSpPr>
          <p:nvPr/>
        </p:nvGrpSpPr>
        <p:grpSpPr bwMode="auto">
          <a:xfrm>
            <a:off x="6019800" y="2209800"/>
            <a:ext cx="2590800" cy="3733800"/>
            <a:chOff x="384" y="624"/>
            <a:chExt cx="1632" cy="3120"/>
          </a:xfrm>
        </p:grpSpPr>
        <p:sp>
          <p:nvSpPr>
            <p:cNvPr id="440330" name="Text Box 10"/>
            <p:cNvSpPr txBox="1">
              <a:spLocks noChangeArrowheads="1"/>
            </p:cNvSpPr>
            <p:nvPr/>
          </p:nvSpPr>
          <p:spPr bwMode="auto">
            <a:xfrm>
              <a:off x="384" y="960"/>
              <a:ext cx="1632" cy="2784"/>
            </a:xfrm>
            <a:prstGeom prst="rect">
              <a:avLst/>
            </a:prstGeom>
            <a:solidFill>
              <a:srgbClr val="B8D9E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endParaRPr lang="en-US" sz="1200" dirty="0"/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r>
                <a:rPr lang="en-US" dirty="0"/>
                <a:t>As they read, began to </a:t>
              </a:r>
              <a:r>
                <a:rPr lang="en-US" u="sng" dirty="0"/>
                <a:t>think</a:t>
              </a:r>
              <a:r>
                <a:rPr lang="en-US" dirty="0"/>
                <a:t> about philosophy, art, science in different </a:t>
              </a:r>
              <a:r>
                <a:rPr lang="en-US" dirty="0" smtClean="0"/>
                <a:t>ways</a:t>
              </a:r>
            </a:p>
            <a:p>
              <a:pPr marL="174625" indent="-174625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Tx/>
                <a:buChar char="•"/>
              </a:pPr>
              <a:r>
                <a:rPr lang="en-US" dirty="0" smtClean="0"/>
                <a:t>Began to believe in human capacity to create, </a:t>
              </a:r>
              <a:r>
                <a:rPr lang="en-US" u="sng" dirty="0" smtClean="0"/>
                <a:t>achieve</a:t>
              </a:r>
              <a:endParaRPr lang="en-US" u="sng" dirty="0"/>
            </a:p>
          </p:txBody>
        </p:sp>
        <p:sp>
          <p:nvSpPr>
            <p:cNvPr id="440331" name="Text Box 11"/>
            <p:cNvSpPr txBox="1">
              <a:spLocks noChangeArrowheads="1"/>
            </p:cNvSpPr>
            <p:nvPr/>
          </p:nvSpPr>
          <p:spPr bwMode="auto">
            <a:xfrm>
              <a:off x="384" y="624"/>
              <a:ext cx="1632" cy="336"/>
            </a:xfrm>
            <a:prstGeom prst="rect">
              <a:avLst/>
            </a:prstGeom>
            <a:solidFill>
              <a:srgbClr val="B8D9E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</a:pPr>
              <a:r>
                <a:rPr lang="en-US" b="1" i="1"/>
                <a:t>Different Viewpoints</a:t>
              </a:r>
            </a:p>
          </p:txBody>
        </p:sp>
      </p:grpSp>
      <p:sp>
        <p:nvSpPr>
          <p:cNvPr id="440332" name="Rectangle 12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solidFill>
                  <a:schemeClr val="tx2"/>
                </a:solidFill>
              </a:rPr>
              <a:t>Renaissance Ideas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5867400" y="1282700"/>
            <a:ext cx="2819400" cy="4546600"/>
          </a:xfrm>
          <a:prstGeom prst="rect">
            <a:avLst/>
          </a:prstGeom>
          <a:solidFill>
            <a:srgbClr val="FEE8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1800" dirty="0"/>
              <a:t>Roots traced to work of </a:t>
            </a:r>
            <a:r>
              <a:rPr lang="en-US" sz="1800" u="sng" dirty="0"/>
              <a:t>Dante</a:t>
            </a:r>
            <a:r>
              <a:rPr lang="en-US" sz="1800" dirty="0"/>
              <a:t>; work contained glimpses of what would become focus on </a:t>
            </a:r>
            <a:r>
              <a:rPr lang="en-US" sz="1800" u="sng" dirty="0"/>
              <a:t>human nature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1800" dirty="0"/>
              <a:t>Historians believe Renaissance </a:t>
            </a:r>
            <a:r>
              <a:rPr lang="en-US" sz="1800" u="sng" dirty="0"/>
              <a:t>began</a:t>
            </a:r>
            <a:r>
              <a:rPr lang="en-US" sz="1800" dirty="0"/>
              <a:t> with two humanists who lived after Dante—Giovanni Boccaccio, Francesco Petrarch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1800" dirty="0"/>
              <a:t>Both wrote literature in </a:t>
            </a:r>
            <a:r>
              <a:rPr lang="en-US" sz="1800" u="sng" dirty="0"/>
              <a:t>everyday</a:t>
            </a:r>
            <a:r>
              <a:rPr lang="en-US" sz="1800" dirty="0"/>
              <a:t> language not </a:t>
            </a:r>
            <a:r>
              <a:rPr lang="en-US" sz="1800" dirty="0" smtClean="0"/>
              <a:t>Latin</a:t>
            </a:r>
            <a:endParaRPr lang="en-US" sz="1800" dirty="0"/>
          </a:p>
        </p:txBody>
      </p:sp>
      <p:sp>
        <p:nvSpPr>
          <p:cNvPr id="442374" name="Text Box 6"/>
          <p:cNvSpPr txBox="1">
            <a:spLocks noChangeArrowheads="1"/>
          </p:cNvSpPr>
          <p:nvPr/>
        </p:nvSpPr>
        <p:spPr bwMode="auto">
          <a:xfrm>
            <a:off x="482600" y="1067582"/>
            <a:ext cx="2832100" cy="3796518"/>
          </a:xfrm>
          <a:prstGeom prst="rect">
            <a:avLst/>
          </a:prstGeom>
          <a:solidFill>
            <a:srgbClr val="B8D9E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1800" dirty="0"/>
              <a:t>Interest in ancient Greek, Roman </a:t>
            </a:r>
            <a:r>
              <a:rPr lang="en-US" sz="1800" u="sng" dirty="0"/>
              <a:t>culture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1800" dirty="0" smtClean="0"/>
              <a:t>Scholastic education: rhetoric</a:t>
            </a:r>
            <a:r>
              <a:rPr lang="en-US" sz="1800" dirty="0"/>
              <a:t>, </a:t>
            </a:r>
            <a:r>
              <a:rPr lang="en-US" sz="1800" u="sng" dirty="0"/>
              <a:t>grammar</a:t>
            </a:r>
            <a:r>
              <a:rPr lang="en-US" sz="1800" dirty="0"/>
              <a:t>, poetry, history, Latin, Greek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1800" dirty="0"/>
              <a:t>Subjects came to be known as </a:t>
            </a:r>
            <a:r>
              <a:rPr lang="en-US" sz="1800" dirty="0" smtClean="0"/>
              <a:t>humanities-known </a:t>
            </a:r>
            <a:r>
              <a:rPr lang="en-US" sz="1800" dirty="0"/>
              <a:t>as </a:t>
            </a:r>
            <a:r>
              <a:rPr lang="en-US" sz="1800" b="1" u="sng" dirty="0"/>
              <a:t>humanism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1800" dirty="0"/>
              <a:t>Humanists emphasized individual </a:t>
            </a:r>
            <a:r>
              <a:rPr lang="en-US" sz="1800" u="sng" dirty="0"/>
              <a:t>accomplishment</a:t>
            </a:r>
          </a:p>
        </p:txBody>
      </p:sp>
      <p:sp>
        <p:nvSpPr>
          <p:cNvPr id="442376" name="Rectangle 8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solidFill>
                  <a:schemeClr val="tx2"/>
                </a:solidFill>
              </a:rPr>
              <a:t>Humanism</a:t>
            </a:r>
          </a:p>
        </p:txBody>
      </p:sp>
      <p:pic>
        <p:nvPicPr>
          <p:cNvPr id="9" name="Picture 8" descr="da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4400" y="1026795"/>
            <a:ext cx="2501900" cy="3790377"/>
          </a:xfrm>
          <a:prstGeom prst="rect">
            <a:avLst/>
          </a:prstGeom>
        </p:spPr>
      </p:pic>
      <p:pic>
        <p:nvPicPr>
          <p:cNvPr id="10" name="Picture 9" descr="Dante-alighier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0963" y="4161773"/>
            <a:ext cx="1531938" cy="19421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1463675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 eaLnBrk="0" hangingPunct="0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dirty="0"/>
              <a:t>Early 1500s life in Italy seemed insecure, precarious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u="sng" dirty="0"/>
              <a:t>Church</a:t>
            </a:r>
            <a:r>
              <a:rPr lang="en-US" dirty="0"/>
              <a:t> no longer served as source of </a:t>
            </a:r>
            <a:r>
              <a:rPr lang="en-US" u="sng" dirty="0"/>
              <a:t>stability</a:t>
            </a:r>
            <a:r>
              <a:rPr lang="en-US" dirty="0"/>
              <a:t>, peace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dirty="0"/>
              <a:t>Form of humanism developed from Petrarch’s ideas; focus was </a:t>
            </a:r>
            <a:r>
              <a:rPr lang="en-US" b="1" u="sng" dirty="0"/>
              <a:t>secular</a:t>
            </a:r>
            <a:r>
              <a:rPr lang="en-US" dirty="0"/>
              <a:t>, was worldly rather than spiritual</a:t>
            </a:r>
          </a:p>
        </p:txBody>
      </p:sp>
      <p:grpSp>
        <p:nvGrpSpPr>
          <p:cNvPr id="444422" name="Group 6"/>
          <p:cNvGrpSpPr>
            <a:grpSpLocks/>
          </p:cNvGrpSpPr>
          <p:nvPr/>
        </p:nvGrpSpPr>
        <p:grpSpPr bwMode="auto">
          <a:xfrm>
            <a:off x="4648200" y="2743200"/>
            <a:ext cx="4038600" cy="3124200"/>
            <a:chOff x="288" y="2166"/>
            <a:chExt cx="2448" cy="1338"/>
          </a:xfrm>
        </p:grpSpPr>
        <p:sp>
          <p:nvSpPr>
            <p:cNvPr id="444423" name="Text Box 7"/>
            <p:cNvSpPr txBox="1">
              <a:spLocks noChangeArrowheads="1"/>
            </p:cNvSpPr>
            <p:nvPr/>
          </p:nvSpPr>
          <p:spPr bwMode="auto">
            <a:xfrm>
              <a:off x="288" y="2400"/>
              <a:ext cx="2448" cy="1104"/>
            </a:xfrm>
            <a:prstGeom prst="rect">
              <a:avLst/>
            </a:prstGeom>
            <a:solidFill>
              <a:srgbClr val="F29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28600" indent="-228600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  <a:buFontTx/>
                <a:buChar char="•"/>
              </a:pPr>
              <a:r>
                <a:rPr lang="en-US" dirty="0"/>
                <a:t>Ideal Renaissance man came to be “</a:t>
              </a:r>
              <a:r>
                <a:rPr lang="en-US" u="sng" dirty="0"/>
                <a:t>universal man</a:t>
              </a:r>
              <a:r>
                <a:rPr lang="en-US" dirty="0"/>
                <a:t>,” accomplished in classics, but also man of action, who could </a:t>
              </a:r>
              <a:r>
                <a:rPr lang="en-US" u="sng" dirty="0"/>
                <a:t>respond</a:t>
              </a:r>
              <a:r>
                <a:rPr lang="en-US" dirty="0"/>
                <a:t> to all situations.</a:t>
              </a:r>
            </a:p>
          </p:txBody>
        </p:sp>
        <p:sp>
          <p:nvSpPr>
            <p:cNvPr id="444424" name="Text Box 8"/>
            <p:cNvSpPr txBox="1">
              <a:spLocks noChangeArrowheads="1"/>
            </p:cNvSpPr>
            <p:nvPr/>
          </p:nvSpPr>
          <p:spPr bwMode="auto">
            <a:xfrm>
              <a:off x="288" y="2166"/>
              <a:ext cx="2448" cy="234"/>
            </a:xfrm>
            <a:prstGeom prst="rect">
              <a:avLst/>
            </a:prstGeom>
            <a:solidFill>
              <a:srgbClr val="F29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2400" b="1" i="1"/>
                <a:t>Renaissance Man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5000"/>
                </a:spcAft>
              </a:pPr>
              <a:endParaRPr lang="en-US" sz="2400" b="1" i="1"/>
            </a:p>
          </p:txBody>
        </p:sp>
      </p:grpSp>
      <p:sp>
        <p:nvSpPr>
          <p:cNvPr id="444425" name="Rectangle 9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solidFill>
                  <a:schemeClr val="tx2"/>
                </a:solidFill>
              </a:rPr>
              <a:t>Secular Writers</a:t>
            </a:r>
          </a:p>
        </p:txBody>
      </p:sp>
      <p:pic>
        <p:nvPicPr>
          <p:cNvPr id="10" name="Picture 9" descr="vitruvian-man-leonardo-da-vin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5700" y="3492499"/>
            <a:ext cx="2184400" cy="2530475"/>
          </a:xfrm>
          <a:prstGeom prst="rect">
            <a:avLst/>
          </a:prstGeom>
        </p:spPr>
      </p:pic>
      <p:pic>
        <p:nvPicPr>
          <p:cNvPr id="11" name="Picture 10" descr="leonardo-da-vinci-paintings_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838" y="2603500"/>
            <a:ext cx="2222402" cy="27638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3500" b="1" i="1"/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457200" y="1143000"/>
            <a:ext cx="8229600" cy="2362200"/>
          </a:xfrm>
          <a:prstGeom prst="rect">
            <a:avLst/>
          </a:prstGeom>
          <a:solidFill>
            <a:srgbClr val="E2F4F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b="1" i="1" dirty="0" smtClean="0"/>
              <a:t>How to Act</a:t>
            </a:r>
            <a:endParaRPr lang="en-US" sz="2400" b="1" i="1" dirty="0" smtClean="0"/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sz="1800" dirty="0" smtClean="0"/>
              <a:t>Italian diplomat </a:t>
            </a:r>
            <a:r>
              <a:rPr lang="en-US" sz="1800" b="1" dirty="0" err="1" smtClean="0"/>
              <a:t>Baldassare</a:t>
            </a:r>
            <a:r>
              <a:rPr lang="en-US" sz="1800" b="1" dirty="0" smtClean="0"/>
              <a:t> Castiglione</a:t>
            </a:r>
            <a:r>
              <a:rPr lang="en-US" sz="1800" dirty="0" smtClean="0"/>
              <a:t> wrote book, </a:t>
            </a:r>
            <a:r>
              <a:rPr lang="en-US" sz="1800" i="1" dirty="0" smtClean="0"/>
              <a:t>The Courtier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sz="1800" dirty="0" smtClean="0"/>
              <a:t>Described how </a:t>
            </a:r>
            <a:r>
              <a:rPr lang="en-US" sz="1800" u="sng" dirty="0" smtClean="0"/>
              <a:t>perfect</a:t>
            </a:r>
            <a:r>
              <a:rPr lang="en-US" sz="1800" dirty="0" smtClean="0"/>
              <a:t> Renaissance gentleman, gentlewoman should </a:t>
            </a:r>
            <a:r>
              <a:rPr lang="en-US" sz="1800" u="sng" dirty="0" smtClean="0"/>
              <a:t>act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sz="1800" dirty="0" smtClean="0"/>
              <a:t>Castiglione gave nobles new rules for refined behavior in humanist society</a:t>
            </a:r>
          </a:p>
          <a:p>
            <a:pPr marL="690563" lvl="1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sz="1800" dirty="0" smtClean="0"/>
              <a:t>Speak of serious, amusing subjects, know Latin &amp; </a:t>
            </a:r>
            <a:r>
              <a:rPr lang="en-US" sz="1800" u="sng" dirty="0" smtClean="0"/>
              <a:t>Greek</a:t>
            </a:r>
          </a:p>
          <a:p>
            <a:pPr marL="690563" lvl="1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sz="1800" dirty="0" smtClean="0"/>
              <a:t>Be well-acquainted with poetry, history; be able to </a:t>
            </a:r>
            <a:r>
              <a:rPr lang="en-US" sz="1800" u="sng" dirty="0" smtClean="0"/>
              <a:t>write</a:t>
            </a:r>
            <a:r>
              <a:rPr lang="en-US" sz="1800" dirty="0" smtClean="0"/>
              <a:t> prose, poetry</a:t>
            </a:r>
          </a:p>
          <a:p>
            <a:pPr marL="690563" lvl="1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endParaRPr lang="en-US" sz="1800" dirty="0" smtClean="0"/>
          </a:p>
          <a:p>
            <a:pPr marL="690563" lvl="1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endParaRPr lang="en-US" sz="1800" dirty="0" smtClean="0"/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endParaRPr lang="en-US" sz="1800" dirty="0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2336800" y="3924300"/>
            <a:ext cx="6565900" cy="1714500"/>
          </a:xfrm>
          <a:prstGeom prst="rect">
            <a:avLst/>
          </a:prstGeom>
          <a:solidFill>
            <a:srgbClr val="80B3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b="1" i="1" dirty="0"/>
              <a:t>How to Rule</a:t>
            </a:r>
            <a:endParaRPr lang="en-US" sz="2400" b="1" i="1" dirty="0"/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sz="1800" dirty="0"/>
              <a:t>Philosopher, statesman </a:t>
            </a:r>
            <a:r>
              <a:rPr lang="en-US" sz="1800" b="1" u="sng" dirty="0" err="1"/>
              <a:t>Niccol</a:t>
            </a:r>
            <a:r>
              <a:rPr lang="en-US" sz="1800" b="1" u="sng" dirty="0" err="1">
                <a:cs typeface="Arial" charset="0"/>
              </a:rPr>
              <a:t>ò</a:t>
            </a:r>
            <a:r>
              <a:rPr lang="en-US" sz="1800" b="1" u="sng" dirty="0"/>
              <a:t> Machiavelli</a:t>
            </a:r>
            <a:r>
              <a:rPr lang="en-US" sz="1800" dirty="0"/>
              <a:t> also wrote influential book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en-US" sz="1800" dirty="0"/>
              <a:t>Experiences with violent politics influenced opinions on how governments should </a:t>
            </a:r>
            <a:r>
              <a:rPr lang="en-US" sz="1800" u="sng" dirty="0"/>
              <a:t>rule</a:t>
            </a:r>
            <a:r>
              <a:rPr lang="en-US" sz="1800" dirty="0"/>
              <a:t> in </a:t>
            </a:r>
            <a:r>
              <a:rPr lang="en-US" sz="1800" i="1" dirty="0"/>
              <a:t>The Prince</a:t>
            </a:r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609600" y="6096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>
                <a:solidFill>
                  <a:schemeClr val="tx2"/>
                </a:solidFill>
              </a:rPr>
              <a:t>Examples of Renaissance Men</a:t>
            </a:r>
          </a:p>
        </p:txBody>
      </p:sp>
      <p:pic>
        <p:nvPicPr>
          <p:cNvPr id="7" name="Picture 6" descr="Portrait%20of%20Baldassare%20Castiglione%20c_1514-1516-bor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403600"/>
            <a:ext cx="2303133" cy="2933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5/15/2006 11:29:37 AM&quot;&gt;&lt;Slide id=&quot;303&quot; dur=&quot;1.031&quot;/&gt;&lt;Slide id=&quot;304&quot; dur=&quot;.641&quot;/&gt;&lt;Slide id=&quot;308&quot; dur=&quot;3.345&quot; bld=&quot;|.8|.8|.9&quot;/&gt;&lt;Slide id=&quot;327&quot; dur=&quot;2.173&quot; bld=&quot;|1&quot;/&gt;&lt;Slide id=&quot;310&quot; dur=&quot;1.963&quot; bld=&quot;|.1|.7&quot;/&gt;&lt;Slide id=&quot;311&quot; dur=&quot;3.124&quot; bld=&quot;|.4|.9|.9&quot;/&gt;&lt;Slide id=&quot;320&quot; dur=&quot;7.481&quot; bld=&quot;|.6|.9|.9|1.1&quot;/&gt;&lt;/Timings&gt;&lt;Timings time=&quot;5/12/2006 12:13:06 PM&quot;&gt;&lt;Slide id=&quot;303&quot; dur=&quot;2.414&quot; bld=&quot;|.9&quot;/&gt;&lt;/Timings&gt;&lt;/WMTools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6|.9|.9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1|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4|.9|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4|.9|.9"/>
</p:tagLst>
</file>

<file path=ppt/theme/theme1.xml><?xml version="1.0" encoding="utf-8"?>
<a:theme xmlns:a="http://schemas.openxmlformats.org/drawingml/2006/main" name="2_Custom Design">
  <a:themeElements>
    <a:clrScheme name="2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6467</TotalTime>
  <Words>910</Words>
  <Application>Microsoft Office PowerPoint</Application>
  <PresentationFormat>On-screen Show (4:3)</PresentationFormat>
  <Paragraphs>111</Paragraphs>
  <Slides>16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2_Custom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Michelangelo </vt:lpstr>
      <vt:lpstr>The Pietà &amp; David</vt:lpstr>
      <vt:lpstr>Slide 16</vt:lpstr>
    </vt:vector>
  </TitlesOfParts>
  <Company>Harcourt,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Technology</dc:creator>
  <cp:lastModifiedBy>Cory</cp:lastModifiedBy>
  <cp:revision>258</cp:revision>
  <cp:lastPrinted>2005-02-01T16:21:45Z</cp:lastPrinted>
  <dcterms:created xsi:type="dcterms:W3CDTF">2005-01-20T18:32:35Z</dcterms:created>
  <dcterms:modified xsi:type="dcterms:W3CDTF">2014-02-23T22:10:31Z</dcterms:modified>
</cp:coreProperties>
</file>